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60" r:id="rId2"/>
    <p:sldId id="361" r:id="rId3"/>
    <p:sldId id="342" r:id="rId4"/>
    <p:sldId id="343" r:id="rId5"/>
    <p:sldId id="344" r:id="rId6"/>
    <p:sldId id="346" r:id="rId7"/>
    <p:sldId id="347" r:id="rId8"/>
    <p:sldId id="348" r:id="rId9"/>
    <p:sldId id="345" r:id="rId10"/>
    <p:sldId id="349" r:id="rId11"/>
    <p:sldId id="350" r:id="rId12"/>
    <p:sldId id="351" r:id="rId13"/>
    <p:sldId id="352" r:id="rId14"/>
    <p:sldId id="355" r:id="rId15"/>
    <p:sldId id="353" r:id="rId16"/>
    <p:sldId id="354" r:id="rId17"/>
    <p:sldId id="356" r:id="rId18"/>
    <p:sldId id="357" r:id="rId19"/>
    <p:sldId id="358" r:id="rId20"/>
    <p:sldId id="359" r:id="rId21"/>
    <p:sldId id="362" r:id="rId22"/>
    <p:sldId id="363" r:id="rId23"/>
    <p:sldId id="364" r:id="rId24"/>
  </p:sldIdLst>
  <p:sldSz cx="9144000" cy="6858000" type="screen4x3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46" autoAdjust="0"/>
  </p:normalViewPr>
  <p:slideViewPr>
    <p:cSldViewPr>
      <p:cViewPr varScale="1">
        <p:scale>
          <a:sx n="106" d="100"/>
          <a:sy n="106" d="100"/>
        </p:scale>
        <p:origin x="996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5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10/14/2020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587DD-DD75-4D94-BAEB-EA0BFAF2F720}" type="datetime1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47E9-1E9D-4310-8948-A6CF4F3709E5}" type="datetime1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88F3E-9DEF-43B0-9D1A-2CB0B196EAE3}" type="datetime1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696E-E121-4EC4-85F8-7735D8DD1922}" type="datetime1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EEF62-7A7C-470E-9E86-645275C41036}" type="datetime1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8E6FB-C796-40C9-8DDD-9A658644E717}" type="datetime1">
              <a:rPr lang="en-US" smtClean="0"/>
              <a:t>10/14/2020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17AB-4AAA-482A-A57D-C4EDC6110C87}" type="datetime1">
              <a:rPr lang="en-US" smtClean="0"/>
              <a:t>10/14/2020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AF506-5509-4FFC-8300-8C20A867BDD2}" type="datetime1">
              <a:rPr lang="en-US" smtClean="0"/>
              <a:t>10/14/2020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04661-D399-4676-9D58-03D9F449FBBB}" type="datetime1">
              <a:rPr lang="en-US" smtClean="0"/>
              <a:t>10/14/2020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A623-8929-48AD-9F69-47370C5CA08B}" type="datetime1">
              <a:rPr lang="en-US" smtClean="0"/>
              <a:t>10/14/2020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6A502-55C5-4520-894B-7D0F3565082A}" type="datetime1">
              <a:rPr lang="en-US" smtClean="0"/>
              <a:t>10/14/2020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7280F-C1E2-450D-A25C-05BEDEAFFDD3}" type="datetime1">
              <a:rPr lang="en-US" smtClean="0"/>
              <a:t>10/14/2020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2.bin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2.png"/><Relationship Id="rId4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23.bin"/><Relationship Id="rId5" Type="http://schemas.openxmlformats.org/officeDocument/2006/relationships/image" Target="../media/image2.png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9" name="Acrobat Document" r:id="rId4" imgW="4790808" imgH="6162472" progId="AcroExch.Document.7">
                  <p:embed/>
                </p:oleObj>
              </mc:Choice>
              <mc:Fallback>
                <p:oleObj name="Acrobat Document" r:id="rId4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620000" y="6858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mtClean="0"/>
              <a:t>3b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Requirements-based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Systematic approach to design of systems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Input/output interface of system C to be designed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Model E of the environment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Safety property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of the composite system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Design problem: Fill in details of C (state variables, initialization, and update) so that  C || E satisfies the invariant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1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7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Railroad Controller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57200" y="1905000"/>
          <a:ext cx="8195734" cy="320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" name="Acrobat Document" r:id="rId3" imgW="4610089" imgH="1800157" progId="AcroExch.Document.7">
                  <p:embed/>
                </p:oleObj>
              </mc:Choice>
              <mc:Fallback>
                <p:oleObj name="Acrobat Document" r:id="rId3" imgW="4610089" imgH="18001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905000"/>
                        <a:ext cx="8195734" cy="3200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5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97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Train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From the perspective of the controller, train is initially far away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Train can be away for an arbitrarily long period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the train gets close, it communicates with the controller via an event, say, arrive, and now it is in a different state, say, wait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near, train is monitoring the signal: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 signal is green, it enters the bridge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 signal is red, it continues to wait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train can stay on bridge for a duration that is no exactly known (and not directly under the control of the traffic controller)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the train leaves the bridge, it communicates with the controller via an event, say, leave, and goes back to away state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This behavior repeats: an away train may again request an entry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Both trains have symmetric behavior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9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Component Train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032626" y="1038755"/>
          <a:ext cx="7120774" cy="4752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9" name="Acrobat Document" r:id="rId3" imgW="4295654" imgH="2866957" progId="AcroExch.Document.7">
                  <p:embed/>
                </p:oleObj>
              </mc:Choice>
              <mc:Fallback>
                <p:oleObj name="Acrobat Document" r:id="rId3" imgW="4295654" imgH="2866957" progId="AcroExch.Document.7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2626" y="1038755"/>
                        <a:ext cx="7120774" cy="47524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70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0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980604" y="2808816"/>
            <a:ext cx="4724726" cy="1245024"/>
            <a:chOff x="985439" y="3834529"/>
            <a:chExt cx="4724726" cy="1245024"/>
          </a:xfrm>
        </p:grpSpPr>
        <p:sp>
          <p:nvSpPr>
            <p:cNvPr id="59" name="Rectangle 58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signal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542991" y="4280354"/>
              <a:ext cx="731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Train</a:t>
              </a:r>
              <a:r>
                <a:rPr lang="en-US" b="1" baseline="-25000" dirty="0" smtClean="0"/>
                <a:t>E</a:t>
              </a:r>
              <a:endParaRPr lang="en-US" b="1" baseline="-250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945149" y="3856651"/>
              <a:ext cx="2504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710165" y="1537125"/>
            <a:ext cx="2981330" cy="2324781"/>
            <a:chOff x="4410070" y="2269341"/>
            <a:chExt cx="2981330" cy="2324781"/>
          </a:xfrm>
        </p:grpSpPr>
        <p:sp>
          <p:nvSpPr>
            <p:cNvPr id="66" name="Rectangle 65"/>
            <p:cNvSpPr/>
            <p:nvPr/>
          </p:nvSpPr>
          <p:spPr>
            <a:xfrm>
              <a:off x="4410070" y="2269341"/>
              <a:ext cx="2981330" cy="232478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235622" y="3168299"/>
              <a:ext cx="12547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Controller</a:t>
              </a:r>
              <a:endParaRPr lang="en-US" sz="2000" b="1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985439" y="1454491"/>
            <a:ext cx="4724726" cy="1245024"/>
            <a:chOff x="985439" y="3834529"/>
            <a:chExt cx="4724726" cy="1245024"/>
          </a:xfrm>
        </p:grpSpPr>
        <p:sp>
          <p:nvSpPr>
            <p:cNvPr id="68" name="Rectangle 67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</a:t>
              </a:r>
              <a:r>
                <a:rPr lang="en-US" dirty="0" err="1" smtClean="0"/>
                <a:t>signal</a:t>
              </a:r>
              <a:r>
                <a:rPr lang="en-US" baseline="-25000" dirty="0" err="1"/>
                <a:t>W</a:t>
              </a:r>
              <a:endParaRPr lang="en-US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542991" y="4280354"/>
              <a:ext cx="7961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Train</a:t>
              </a:r>
              <a:r>
                <a:rPr lang="en-US" b="1" baseline="-25000" dirty="0" err="1"/>
                <a:t>W</a:t>
              </a:r>
              <a:endParaRPr lang="en-US" b="1" baseline="-250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945149" y="3856651"/>
              <a:ext cx="25288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/>
                <a:t>W</a:t>
              </a:r>
            </a:p>
          </p:txBody>
        </p:sp>
      </p:grp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Controller Design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76" name="Content Placeholder 3"/>
          <p:cNvSpPr txBox="1">
            <a:spLocks/>
          </p:cNvSpPr>
          <p:nvPr/>
        </p:nvSpPr>
        <p:spPr>
          <a:xfrm>
            <a:off x="762000" y="4419600"/>
            <a:ext cx="7795146" cy="1606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Safety Requirement: Following should be an invariant:</a:t>
            </a:r>
            <a:endParaRPr lang="en-US" sz="2000" dirty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~ ( mode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= bridge &amp; mode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= bridge)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Trains should not be on bridge simultaneously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62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First Attempt at Controller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Controller maintains state variables to track the state of each signal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Both state variables are initially green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the output signals based on the corresponding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 train arrives, then update the opposite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red to block the other train from entering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 train leaves, reset the opposite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green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happens if both trains arrive simultaneously?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 priority to east train: set west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red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57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Component Controller1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685800" y="1066800"/>
          <a:ext cx="7696200" cy="4943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" name="Acrobat Document" r:id="rId3" imgW="3914767" imgH="2514600" progId="AcroExch.Document.7">
                  <p:embed/>
                </p:oleObj>
              </mc:Choice>
              <mc:Fallback>
                <p:oleObj name="Acrobat Document" r:id="rId3" imgW="3914767" imgH="2514600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1066800"/>
                        <a:ext cx="7696200" cy="49435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3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972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 txBox="1">
            <a:spLocks/>
          </p:cNvSpPr>
          <p:nvPr/>
        </p:nvSpPr>
        <p:spPr>
          <a:xfrm>
            <a:off x="565245" y="78475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="1" dirty="0" smtClean="0">
                <a:latin typeface="Comic Sans MS" pitchFamily="66" charset="0"/>
              </a:rPr>
              <a:t>west		east		mode</a:t>
            </a:r>
            <a:r>
              <a:rPr lang="en-US" sz="2000" b="1" baseline="-25000" dirty="0" smtClean="0">
                <a:latin typeface="Comic Sans MS" pitchFamily="66" charset="0"/>
              </a:rPr>
              <a:t>W</a:t>
            </a:r>
            <a:r>
              <a:rPr lang="en-US" sz="2000" b="1" dirty="0" smtClean="0">
                <a:latin typeface="Comic Sans MS" pitchFamily="66" charset="0"/>
              </a:rPr>
              <a:t>			mode</a:t>
            </a:r>
            <a:r>
              <a:rPr lang="en-US" sz="2000" b="1" baseline="-25000" dirty="0" smtClean="0">
                <a:latin typeface="Comic Sans MS" pitchFamily="66" charset="0"/>
              </a:rPr>
              <a:t>E</a:t>
            </a:r>
            <a:endParaRPr lang="en-US" sz="2000" b="1" baseline="-25000" dirty="0">
              <a:latin typeface="Comic Sans MS" pitchFamily="66" charset="0"/>
            </a:endParaRP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565245" y="95079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green		green		away			away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903028" y="1407994"/>
            <a:ext cx="7924800" cy="457200"/>
            <a:chOff x="990600" y="2438400"/>
            <a:chExt cx="7924800" cy="457200"/>
          </a:xfrm>
        </p:grpSpPr>
        <p:grpSp>
          <p:nvGrpSpPr>
            <p:cNvPr id="5" name="Group 4"/>
            <p:cNvGrpSpPr/>
            <p:nvPr/>
          </p:nvGrpSpPr>
          <p:grpSpPr>
            <a:xfrm>
              <a:off x="4724400" y="2438400"/>
              <a:ext cx="1524000" cy="457200"/>
              <a:chOff x="4724400" y="2362200"/>
              <a:chExt cx="1524000" cy="457200"/>
            </a:xfrm>
          </p:grpSpPr>
          <p:sp>
            <p:nvSpPr>
              <p:cNvPr id="10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4" name="Straight Arrow Connector 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990600" y="2438400"/>
              <a:ext cx="1524000" cy="457200"/>
              <a:chOff x="4724400" y="2362200"/>
              <a:chExt cx="1524000" cy="457200"/>
            </a:xfrm>
          </p:grpSpPr>
          <p:sp>
            <p:nvSpPr>
              <p:cNvPr id="16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17" name="Straight Arrow Connector 16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2884226" y="2438400"/>
              <a:ext cx="1524000" cy="457200"/>
              <a:chOff x="4724400" y="2362200"/>
              <a:chExt cx="1524000" cy="457200"/>
            </a:xfrm>
          </p:grpSpPr>
          <p:sp>
            <p:nvSpPr>
              <p:cNvPr id="19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7391400" y="2438400"/>
              <a:ext cx="1524000" cy="457200"/>
              <a:chOff x="4724400" y="2362200"/>
              <a:chExt cx="1524000" cy="457200"/>
            </a:xfrm>
          </p:grpSpPr>
          <p:sp>
            <p:nvSpPr>
              <p:cNvPr id="22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23" name="Straight Arrow Connector 22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Content Placeholder 3"/>
          <p:cNvSpPr txBox="1">
            <a:spLocks/>
          </p:cNvSpPr>
          <p:nvPr/>
        </p:nvSpPr>
        <p:spPr>
          <a:xfrm>
            <a:off x="565245" y="1930021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red			green		wait			wait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903028" y="3301621"/>
            <a:ext cx="7924800" cy="457200"/>
            <a:chOff x="776783" y="4724400"/>
            <a:chExt cx="7924800" cy="457200"/>
          </a:xfrm>
        </p:grpSpPr>
        <p:grpSp>
          <p:nvGrpSpPr>
            <p:cNvPr id="27" name="Group 26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37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8" name="Straight Arrow Connector 37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33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4" name="Straight Arrow Connector 3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3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>
                    <a:latin typeface="Comic Sans MS" pitchFamily="66" charset="0"/>
                  </a:rPr>
                  <a:t>l</a:t>
                </a:r>
                <a:r>
                  <a:rPr lang="en-US" sz="2000" dirty="0" smtClean="0">
                    <a:latin typeface="Comic Sans MS" pitchFamily="66" charset="0"/>
                  </a:rPr>
                  <a:t>eave!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2" name="Straight Arrow Connector 3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" name="Group 39"/>
          <p:cNvGrpSpPr/>
          <p:nvPr/>
        </p:nvGrpSpPr>
        <p:grpSpPr>
          <a:xfrm>
            <a:off x="903028" y="2387221"/>
            <a:ext cx="7924800" cy="457200"/>
            <a:chOff x="776783" y="4724400"/>
            <a:chExt cx="7924800" cy="457200"/>
          </a:xfrm>
        </p:grpSpPr>
        <p:grpSp>
          <p:nvGrpSpPr>
            <p:cNvPr id="41" name="Group 40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5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52" name="Straight Arrow Connector 5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49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green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50" name="Straight Arrow Connector 49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47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48" name="Straight Arrow Connector 47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3" name="Content Placeholder 3"/>
          <p:cNvSpPr txBox="1">
            <a:spLocks/>
          </p:cNvSpPr>
          <p:nvPr/>
        </p:nvSpPr>
        <p:spPr>
          <a:xfrm>
            <a:off x="565245" y="2844421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red			green		wait			bridge</a:t>
            </a:r>
            <a:endParaRPr lang="en-US" sz="2000" baseline="-25000" dirty="0">
              <a:latin typeface="Comic Sans MS" pitchFamily="66" charset="0"/>
            </a:endParaRPr>
          </a:p>
        </p:txBody>
      </p:sp>
      <p:sp>
        <p:nvSpPr>
          <p:cNvPr id="54" name="Content Placeholder 3"/>
          <p:cNvSpPr txBox="1">
            <a:spLocks/>
          </p:cNvSpPr>
          <p:nvPr/>
        </p:nvSpPr>
        <p:spPr>
          <a:xfrm>
            <a:off x="565245" y="3717878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green		green		wait			away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903028" y="4175078"/>
            <a:ext cx="7924800" cy="457200"/>
            <a:chOff x="776783" y="4724400"/>
            <a:chExt cx="7924800" cy="457200"/>
          </a:xfrm>
        </p:grpSpPr>
        <p:grpSp>
          <p:nvGrpSpPr>
            <p:cNvPr id="56" name="Group 55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65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green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9" name="Group 58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63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4" name="Straight Arrow Connector 6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Group 59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6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2" name="Straight Arrow Connector 6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7" name="Content Placeholder 3"/>
          <p:cNvSpPr txBox="1">
            <a:spLocks/>
          </p:cNvSpPr>
          <p:nvPr/>
        </p:nvSpPr>
        <p:spPr>
          <a:xfrm>
            <a:off x="565245" y="455380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ed			green		bridge			wait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903028" y="5011004"/>
            <a:ext cx="6400800" cy="457200"/>
            <a:chOff x="776783" y="4724400"/>
            <a:chExt cx="6400800" cy="457200"/>
          </a:xfrm>
        </p:grpSpPr>
        <p:grpSp>
          <p:nvGrpSpPr>
            <p:cNvPr id="69" name="Group 68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78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79" name="Straight Arrow Connector 78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76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green</a:t>
                </a:r>
                <a:endParaRPr lang="en-US" sz="2000" dirty="0">
                  <a:latin typeface="Comic Sans MS" pitchFamily="66" charset="0"/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5" name="Straight Arrow Connector 74"/>
            <p:cNvCxnSpPr/>
            <p:nvPr/>
          </p:nvCxnSpPr>
          <p:spPr>
            <a:xfrm>
              <a:off x="71775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Content Placeholder 3"/>
          <p:cNvSpPr txBox="1">
            <a:spLocks/>
          </p:cNvSpPr>
          <p:nvPr/>
        </p:nvSpPr>
        <p:spPr>
          <a:xfrm>
            <a:off x="565245" y="546820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ed			green		bridge			bridge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3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25" grpId="0"/>
      <p:bldP spid="53" grpId="0"/>
      <p:bldP spid="54" grpId="0"/>
      <p:bldP spid="67" grpId="0"/>
      <p:bldP spid="8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 Attempt at Controller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went wrong the first time? Controller did not remember whether a train was waiting at each entrance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Boolean variable near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remembers whether the west train wants to use the bridge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Initially 0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the west train issues arrive, changed to 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the west train issues leave, reset back to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Invariant: mode</a:t>
            </a:r>
            <a:r>
              <a:rPr lang="en-US" sz="2000" baseline="-25000" dirty="0">
                <a:latin typeface="Comic Sans MS" pitchFamily="66" charset="0"/>
              </a:rPr>
              <a:t>W</a:t>
            </a:r>
            <a:r>
              <a:rPr lang="en-US" sz="2000" dirty="0">
                <a:latin typeface="Comic Sans MS" pitchFamily="66" charset="0"/>
              </a:rPr>
              <a:t> = away if and only if near</a:t>
            </a:r>
            <a:r>
              <a:rPr lang="en-US" sz="2000" baseline="-25000" dirty="0">
                <a:latin typeface="Comic Sans MS" pitchFamily="66" charset="0"/>
              </a:rPr>
              <a:t>W</a:t>
            </a:r>
            <a:r>
              <a:rPr lang="en-US" sz="2000" dirty="0">
                <a:latin typeface="Comic Sans MS" pitchFamily="66" charset="0"/>
              </a:rPr>
              <a:t> =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Variable near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is symmetric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Let’s also now keep both signals red by </a:t>
            </a:r>
            <a:r>
              <a:rPr lang="en-US" sz="2000" dirty="0" smtClean="0">
                <a:latin typeface="Comic Sans MS" pitchFamily="66" charset="0"/>
              </a:rPr>
              <a:t>default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signal is changed to green if the corresponding train is near, the other signal is not red, and changed back to red when train is away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Need still to resolve simultaneous arrivals by preferring one train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70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21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295400" y="255168"/>
          <a:ext cx="6477000" cy="591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6" name="Acrobat Document" r:id="rId3" imgW="3933676" imgH="3590857" progId="AcroExch.Document.7">
                  <p:embed/>
                </p:oleObj>
              </mc:Choice>
              <mc:Fallback>
                <p:oleObj name="Acrobat Document" r:id="rId3" imgW="3933676" imgH="35908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55168"/>
                        <a:ext cx="6477000" cy="591242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7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7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 Rule for Proving Invariants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56866" y="1066800"/>
            <a:ext cx="9087134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establish that a property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an invariant of transition system 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Find another property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such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implies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(that is, a state satisfying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must satisfy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is an inductive invariant</a:t>
            </a:r>
          </a:p>
          <a:p>
            <a:pPr marL="1371600" lvl="2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Show that every initial state satisfies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endParaRPr lang="en-US" sz="2000" dirty="0" smtClean="0">
              <a:latin typeface="Comic Sans MS" pitchFamily="66" charset="0"/>
            </a:endParaRPr>
          </a:p>
          <a:p>
            <a:pPr marL="1371600" lvl="2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Assume that a state s satisfies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. Consider a state t such that (</a:t>
            </a:r>
            <a:r>
              <a:rPr lang="en-US" sz="2000" dirty="0" err="1" smtClean="0">
                <a:latin typeface="Comic Sans MS" pitchFamily="66" charset="0"/>
              </a:rPr>
              <a:t>s,t</a:t>
            </a:r>
            <a:r>
              <a:rPr lang="en-US" sz="2000" dirty="0" smtClean="0">
                <a:latin typeface="Comic Sans MS" pitchFamily="66" charset="0"/>
              </a:rPr>
              <a:t>) is a transition. Show that t must satisfy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Symbol" panose="05050102010706020507" pitchFamily="18" charset="2"/>
            </a:endParaRPr>
          </a:p>
        </p:txBody>
      </p:sp>
      <p:grpSp>
        <p:nvGrpSpPr>
          <p:cNvPr id="3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13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Controller2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system RailRoadSystem2 = Controller2 || </a:t>
            </a:r>
            <a:r>
              <a:rPr lang="en-US" sz="2000" dirty="0" err="1" smtClean="0">
                <a:latin typeface="Comic Sans MS" pitchFamily="66" charset="0"/>
              </a:rPr>
              <a:t>TrainW</a:t>
            </a:r>
            <a:r>
              <a:rPr lang="en-US" sz="2000" dirty="0" smtClean="0">
                <a:latin typeface="Comic Sans MS" pitchFamily="66" charset="0"/>
              </a:rPr>
              <a:t> || TrainE satisfies the safety invariant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about some additional properties?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the west train is waiting then west signal will eventually become green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the west train is waiting for its signal to turn green, other train should not be allowed on bridge more than once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 1 is a “liveness” requirement and will be addressed in Chapter 5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 2 is a safety property: its violation can demonstrated by a (finite) execution in which east train enters, leaves, and enters again while west train keeps waiting with its signal red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But cannot be encoded as an invariant on system state variables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0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995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Safety Monitor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1524000"/>
            <a:ext cx="8761862" cy="43689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Monitor M for a system  observes its inputs/outputs, and enters an error state if undesirable behavior is detected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Monitor M  is specified as extended state machine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The set of input variables of M = input/output variables of system being monitored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An output of M cannot be an input to system (Monitor does not influence what the system does)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 subset F of modes of state-machine declared as accepting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Undesirable behavior: An execution that leads monitor state to F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Safety verification: Check whether (</a:t>
            </a:r>
            <a:r>
              <a:rPr lang="en-US" sz="2000" dirty="0" err="1" smtClean="0">
                <a:latin typeface="Comic Sans MS" pitchFamily="66" charset="0"/>
              </a:rPr>
              <a:t>monitor.mode</a:t>
            </a:r>
            <a:r>
              <a:rPr lang="en-US" sz="2000" dirty="0" smtClean="0">
                <a:latin typeface="Comic Sans MS" pitchFamily="66" charset="0"/>
              </a:rPr>
              <a:t> not in F) is an invariant of System C || M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6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980604" y="2808816"/>
            <a:ext cx="4724726" cy="1245024"/>
            <a:chOff x="985439" y="3834529"/>
            <a:chExt cx="4724726" cy="1245024"/>
          </a:xfrm>
        </p:grpSpPr>
        <p:sp>
          <p:nvSpPr>
            <p:cNvPr id="59" name="Rectangle 58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signal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542991" y="4280354"/>
              <a:ext cx="731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Train</a:t>
              </a:r>
              <a:r>
                <a:rPr lang="en-US" b="1" baseline="-25000" dirty="0" smtClean="0"/>
                <a:t>E</a:t>
              </a:r>
              <a:endParaRPr lang="en-US" b="1" baseline="-250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945149" y="3856651"/>
              <a:ext cx="2504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</p:grpSp>
      <p:grpSp>
        <p:nvGrpSpPr>
          <p:cNvPr id="3" name="Group 1"/>
          <p:cNvGrpSpPr/>
          <p:nvPr/>
        </p:nvGrpSpPr>
        <p:grpSpPr>
          <a:xfrm>
            <a:off x="5710165" y="1537125"/>
            <a:ext cx="2981330" cy="2324781"/>
            <a:chOff x="4410070" y="2269341"/>
            <a:chExt cx="2981330" cy="2324781"/>
          </a:xfrm>
        </p:grpSpPr>
        <p:sp>
          <p:nvSpPr>
            <p:cNvPr id="66" name="Rectangle 65"/>
            <p:cNvSpPr/>
            <p:nvPr/>
          </p:nvSpPr>
          <p:spPr>
            <a:xfrm>
              <a:off x="4410070" y="2269341"/>
              <a:ext cx="2981330" cy="232478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235622" y="3168299"/>
              <a:ext cx="12547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Controller</a:t>
              </a:r>
              <a:endParaRPr lang="en-US" sz="2000" b="1" dirty="0"/>
            </a:p>
          </p:txBody>
        </p:sp>
      </p:grpSp>
      <p:grpSp>
        <p:nvGrpSpPr>
          <p:cNvPr id="4" name="Group 41"/>
          <p:cNvGrpSpPr/>
          <p:nvPr/>
        </p:nvGrpSpPr>
        <p:grpSpPr>
          <a:xfrm>
            <a:off x="985439" y="1454491"/>
            <a:ext cx="4724726" cy="1245024"/>
            <a:chOff x="985439" y="3834529"/>
            <a:chExt cx="4724726" cy="1245024"/>
          </a:xfrm>
        </p:grpSpPr>
        <p:sp>
          <p:nvSpPr>
            <p:cNvPr id="68" name="Rectangle 67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</a:t>
              </a:r>
              <a:r>
                <a:rPr lang="en-US" dirty="0" err="1" smtClean="0"/>
                <a:t>signal</a:t>
              </a:r>
              <a:r>
                <a:rPr lang="en-US" baseline="-25000" dirty="0" err="1"/>
                <a:t>W</a:t>
              </a:r>
              <a:endParaRPr lang="en-US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542991" y="4280354"/>
              <a:ext cx="7961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Train</a:t>
              </a:r>
              <a:r>
                <a:rPr lang="en-US" b="1" baseline="-25000" dirty="0" err="1"/>
                <a:t>W</a:t>
              </a:r>
              <a:endParaRPr lang="en-US" b="1" baseline="-250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945149" y="3856651"/>
              <a:ext cx="25288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/>
                <a:t>W</a:t>
              </a:r>
            </a:p>
          </p:txBody>
        </p:sp>
      </p:grp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Safety Monitors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535717" y="5241287"/>
            <a:ext cx="1062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Monitor</a:t>
            </a:r>
            <a:endParaRPr lang="en-US" sz="2000" b="1" dirty="0"/>
          </a:p>
        </p:txBody>
      </p:sp>
      <p:grpSp>
        <p:nvGrpSpPr>
          <p:cNvPr id="5" name="Group 10"/>
          <p:cNvGrpSpPr/>
          <p:nvPr/>
        </p:nvGrpSpPr>
        <p:grpSpPr>
          <a:xfrm>
            <a:off x="2856073" y="1914694"/>
            <a:ext cx="3679644" cy="4203461"/>
            <a:chOff x="2856073" y="1914694"/>
            <a:chExt cx="3679644" cy="4203461"/>
          </a:xfrm>
        </p:grpSpPr>
        <p:sp>
          <p:nvSpPr>
            <p:cNvPr id="23" name="Rectangle 22"/>
            <p:cNvSpPr/>
            <p:nvPr/>
          </p:nvSpPr>
          <p:spPr>
            <a:xfrm>
              <a:off x="2856073" y="4800601"/>
              <a:ext cx="3679644" cy="13175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3709212" y="3684508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4038600" y="3302864"/>
              <a:ext cx="0" cy="149773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4495800" y="2281903"/>
              <a:ext cx="0" cy="251869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4876800" y="1914694"/>
              <a:ext cx="0" cy="288590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17"/>
          <p:cNvGrpSpPr/>
          <p:nvPr/>
        </p:nvGrpSpPr>
        <p:grpSpPr>
          <a:xfrm>
            <a:off x="3276600" y="5020596"/>
            <a:ext cx="2695006" cy="943745"/>
            <a:chOff x="3276600" y="5020596"/>
            <a:chExt cx="2695006" cy="943745"/>
          </a:xfrm>
        </p:grpSpPr>
        <p:sp>
          <p:nvSpPr>
            <p:cNvPr id="36" name="Oval 35"/>
            <p:cNvSpPr/>
            <p:nvPr/>
          </p:nvSpPr>
          <p:spPr>
            <a:xfrm>
              <a:off x="3989696" y="5020596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5445102" y="5101210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3276600" y="5641397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43818" y="5544110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4241037" y="5642869"/>
              <a:ext cx="304800" cy="28015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666806" y="5684187"/>
              <a:ext cx="304800" cy="28015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Arrow Connector 42"/>
            <p:cNvCxnSpPr>
              <a:endCxn id="36" idx="3"/>
            </p:cNvCxnSpPr>
            <p:nvPr/>
          </p:nvCxnSpPr>
          <p:spPr>
            <a:xfrm flipV="1">
              <a:off x="3607991" y="5259722"/>
              <a:ext cx="426342" cy="49155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endCxn id="37" idx="2"/>
            </p:cNvCxnSpPr>
            <p:nvPr/>
          </p:nvCxnSpPr>
          <p:spPr>
            <a:xfrm>
              <a:off x="4332666" y="5160674"/>
              <a:ext cx="1112436" cy="8061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endCxn id="40" idx="0"/>
            </p:cNvCxnSpPr>
            <p:nvPr/>
          </p:nvCxnSpPr>
          <p:spPr>
            <a:xfrm>
              <a:off x="4231457" y="5300751"/>
              <a:ext cx="161980" cy="34211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endCxn id="39" idx="7"/>
            </p:cNvCxnSpPr>
            <p:nvPr/>
          </p:nvCxnSpPr>
          <p:spPr>
            <a:xfrm flipH="1">
              <a:off x="5103981" y="5381365"/>
              <a:ext cx="441283" cy="20377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>
              <a:endCxn id="41" idx="0"/>
            </p:cNvCxnSpPr>
            <p:nvPr/>
          </p:nvCxnSpPr>
          <p:spPr>
            <a:xfrm>
              <a:off x="5710165" y="5346989"/>
              <a:ext cx="109041" cy="33719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8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14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Monitor to check “fairness” for railroad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8326" y="1447800"/>
            <a:ext cx="5298273" cy="3581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49769" y="1905000"/>
            <a:ext cx="914400" cy="381000"/>
            <a:chOff x="1828800" y="1981200"/>
            <a:chExt cx="914400" cy="38100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828800" y="1981200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  <a:r>
                <a:rPr lang="en-US" baseline="-25000" dirty="0" smtClean="0"/>
                <a:t>W</a:t>
              </a:r>
              <a:endParaRPr lang="en-US" baseline="-25000" dirty="0"/>
            </a:p>
          </p:txBody>
        </p:sp>
      </p:grpSp>
      <p:cxnSp>
        <p:nvCxnSpPr>
          <p:cNvPr id="28" name="Straight Arrow Connector 27"/>
          <p:cNvCxnSpPr/>
          <p:nvPr/>
        </p:nvCxnSpPr>
        <p:spPr>
          <a:xfrm>
            <a:off x="3124200" y="2759554"/>
            <a:ext cx="1828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68" idx="4"/>
            <a:endCxn id="71" idx="0"/>
          </p:cNvCxnSpPr>
          <p:nvPr/>
        </p:nvCxnSpPr>
        <p:spPr>
          <a:xfrm>
            <a:off x="5257800" y="3107323"/>
            <a:ext cx="0" cy="92109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41"/>
          <p:cNvGrpSpPr/>
          <p:nvPr/>
        </p:nvGrpSpPr>
        <p:grpSpPr>
          <a:xfrm>
            <a:off x="2570328" y="2286000"/>
            <a:ext cx="533400" cy="304800"/>
            <a:chOff x="1676400" y="2209800"/>
            <a:chExt cx="533400" cy="304800"/>
          </a:xfrm>
        </p:grpSpPr>
        <p:cxnSp>
          <p:nvCxnSpPr>
            <p:cNvPr id="54" name="Straight Connector 53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2036928" y="2591551"/>
            <a:ext cx="1143000" cy="652046"/>
            <a:chOff x="2036928" y="2591551"/>
            <a:chExt cx="1143000" cy="652046"/>
          </a:xfrm>
        </p:grpSpPr>
        <p:grpSp>
          <p:nvGrpSpPr>
            <p:cNvPr id="8" name="Group 14"/>
            <p:cNvGrpSpPr/>
            <p:nvPr/>
          </p:nvGrpSpPr>
          <p:grpSpPr>
            <a:xfrm>
              <a:off x="2570328" y="2591551"/>
              <a:ext cx="609600" cy="652046"/>
              <a:chOff x="2057400" y="2819400"/>
              <a:chExt cx="838200" cy="762000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266950" y="3015733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</p:grpSp>
        <p:cxnSp>
          <p:nvCxnSpPr>
            <p:cNvPr id="46" name="Straight Arrow Connector 45"/>
            <p:cNvCxnSpPr/>
            <p:nvPr/>
          </p:nvCxnSpPr>
          <p:spPr>
            <a:xfrm>
              <a:off x="2036928" y="2934634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2551275" y="188812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3474022" y="2368877"/>
            <a:ext cx="1307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 smtClean="0"/>
              <a:t>W</a:t>
            </a:r>
            <a:r>
              <a:rPr lang="en-US" sz="1600" dirty="0" smtClean="0"/>
              <a:t> ? arrive </a:t>
            </a:r>
            <a:endParaRPr lang="en-US" sz="1600" dirty="0"/>
          </a:p>
        </p:txBody>
      </p:sp>
      <p:sp>
        <p:nvSpPr>
          <p:cNvPr id="65" name="Content Placeholder 3"/>
          <p:cNvSpPr txBox="1">
            <a:spLocks/>
          </p:cNvSpPr>
          <p:nvPr/>
        </p:nvSpPr>
        <p:spPr>
          <a:xfrm>
            <a:off x="228600" y="5257800"/>
            <a:ext cx="86868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Error execution: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As west train waits, east train is allowed on bridge twice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10" name="Group 38"/>
          <p:cNvGrpSpPr/>
          <p:nvPr/>
        </p:nvGrpSpPr>
        <p:grpSpPr>
          <a:xfrm>
            <a:off x="873926" y="2707431"/>
            <a:ext cx="914400" cy="381000"/>
            <a:chOff x="1828800" y="1981200"/>
            <a:chExt cx="914400" cy="381000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828800" y="1981200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  <a:r>
                <a:rPr lang="en-US" baseline="-25000" dirty="0"/>
                <a:t>E</a:t>
              </a:r>
            </a:p>
          </p:txBody>
        </p:sp>
      </p:grpSp>
      <p:grpSp>
        <p:nvGrpSpPr>
          <p:cNvPr id="13" name="Group 44"/>
          <p:cNvGrpSpPr/>
          <p:nvPr/>
        </p:nvGrpSpPr>
        <p:grpSpPr>
          <a:xfrm>
            <a:off x="878006" y="3619500"/>
            <a:ext cx="914400" cy="381000"/>
            <a:chOff x="1828800" y="1981200"/>
            <a:chExt cx="914400" cy="381000"/>
          </a:xfrm>
        </p:grpSpPr>
        <p:cxnSp>
          <p:nvCxnSpPr>
            <p:cNvPr id="61" name="Straight Arrow Connector 60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1828800" y="1981200"/>
              <a:ext cx="8579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signal</a:t>
              </a:r>
              <a:r>
                <a:rPr lang="en-US" baseline="-25000" dirty="0" err="1" smtClean="0"/>
                <a:t>W</a:t>
              </a:r>
              <a:endParaRPr lang="en-US" baseline="-25000" dirty="0"/>
            </a:p>
          </p:txBody>
        </p:sp>
      </p:grpSp>
      <p:grpSp>
        <p:nvGrpSpPr>
          <p:cNvPr id="14" name="Group 62"/>
          <p:cNvGrpSpPr/>
          <p:nvPr/>
        </p:nvGrpSpPr>
        <p:grpSpPr>
          <a:xfrm>
            <a:off x="878006" y="4495800"/>
            <a:ext cx="914400" cy="381000"/>
            <a:chOff x="1828800" y="1981200"/>
            <a:chExt cx="914400" cy="38100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1828800" y="1981200"/>
              <a:ext cx="797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signal</a:t>
              </a:r>
              <a:r>
                <a:rPr lang="en-US" baseline="-25000" dirty="0"/>
                <a:t>E</a:t>
              </a:r>
            </a:p>
          </p:txBody>
        </p:sp>
      </p:grpSp>
      <p:sp>
        <p:nvSpPr>
          <p:cNvPr id="68" name="Oval 67"/>
          <p:cNvSpPr/>
          <p:nvPr/>
        </p:nvSpPr>
        <p:spPr>
          <a:xfrm>
            <a:off x="4953000" y="2455277"/>
            <a:ext cx="609600" cy="6520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5124628" y="2623280"/>
            <a:ext cx="22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269748" y="3069223"/>
            <a:ext cx="1642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signal</a:t>
            </a:r>
            <a:r>
              <a:rPr lang="en-US" sz="1600" baseline="-25000" dirty="0" err="1" smtClean="0"/>
              <a:t>W</a:t>
            </a:r>
            <a:r>
              <a:rPr lang="en-US" sz="1600" dirty="0" smtClean="0"/>
              <a:t> = green ? </a:t>
            </a:r>
            <a:endParaRPr lang="en-US" sz="1600" dirty="0"/>
          </a:p>
        </p:txBody>
      </p:sp>
      <p:sp>
        <p:nvSpPr>
          <p:cNvPr id="71" name="Oval 70"/>
          <p:cNvSpPr/>
          <p:nvPr/>
        </p:nvSpPr>
        <p:spPr>
          <a:xfrm>
            <a:off x="4953000" y="4028420"/>
            <a:ext cx="609600" cy="6520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5153262" y="4180683"/>
            <a:ext cx="22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3179928" y="2992612"/>
            <a:ext cx="18288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5346301" y="3415226"/>
            <a:ext cx="1208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/>
              <a:t>E</a:t>
            </a:r>
            <a:r>
              <a:rPr lang="en-US" sz="1600" dirty="0" smtClean="0"/>
              <a:t> ? leave </a:t>
            </a:r>
            <a:endParaRPr lang="en-US" sz="1600" dirty="0"/>
          </a:p>
        </p:txBody>
      </p:sp>
      <p:grpSp>
        <p:nvGrpSpPr>
          <p:cNvPr id="15" name="Group 41"/>
          <p:cNvGrpSpPr/>
          <p:nvPr/>
        </p:nvGrpSpPr>
        <p:grpSpPr>
          <a:xfrm>
            <a:off x="5020487" y="2182947"/>
            <a:ext cx="533400" cy="304800"/>
            <a:chOff x="1676400" y="2209800"/>
            <a:chExt cx="533400" cy="304800"/>
          </a:xfrm>
        </p:grpSpPr>
        <p:cxnSp>
          <p:nvCxnSpPr>
            <p:cNvPr id="76" name="Straight Connector 75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TextBox 78"/>
          <p:cNvSpPr txBox="1"/>
          <p:nvPr/>
        </p:nvSpPr>
        <p:spPr>
          <a:xfrm>
            <a:off x="5001434" y="1785070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sp>
        <p:nvSpPr>
          <p:cNvPr id="80" name="TextBox 79"/>
          <p:cNvSpPr txBox="1"/>
          <p:nvPr/>
        </p:nvSpPr>
        <p:spPr>
          <a:xfrm>
            <a:off x="2317275" y="3661946"/>
            <a:ext cx="1642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signal</a:t>
            </a:r>
            <a:r>
              <a:rPr lang="en-US" sz="1600" baseline="-25000" dirty="0" err="1" smtClean="0"/>
              <a:t>W</a:t>
            </a:r>
            <a:r>
              <a:rPr lang="en-US" sz="1600" dirty="0" smtClean="0"/>
              <a:t> = green ? </a:t>
            </a:r>
            <a:endParaRPr lang="en-US" sz="1600" dirty="0"/>
          </a:p>
        </p:txBody>
      </p:sp>
      <p:cxnSp>
        <p:nvCxnSpPr>
          <p:cNvPr id="81" name="Straight Arrow Connector 80"/>
          <p:cNvCxnSpPr/>
          <p:nvPr/>
        </p:nvCxnSpPr>
        <p:spPr>
          <a:xfrm>
            <a:off x="3131728" y="3160930"/>
            <a:ext cx="1865771" cy="1286471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endCxn id="83" idx="6"/>
          </p:cNvCxnSpPr>
          <p:nvPr/>
        </p:nvCxnSpPr>
        <p:spPr>
          <a:xfrm flipH="1" flipV="1">
            <a:off x="3173528" y="4489766"/>
            <a:ext cx="1779472" cy="603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Oval 82"/>
          <p:cNvSpPr/>
          <p:nvPr/>
        </p:nvSpPr>
        <p:spPr>
          <a:xfrm>
            <a:off x="2563928" y="4163743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2751537" y="4273641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3355380" y="4561981"/>
            <a:ext cx="1208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/>
              <a:t>E</a:t>
            </a:r>
            <a:r>
              <a:rPr lang="en-US" sz="1600" dirty="0" smtClean="0"/>
              <a:t> ? leave </a:t>
            </a:r>
            <a:endParaRPr lang="en-US" sz="1600" dirty="0"/>
          </a:p>
        </p:txBody>
      </p:sp>
      <p:grpSp>
        <p:nvGrpSpPr>
          <p:cNvPr id="16" name="Group 41"/>
          <p:cNvGrpSpPr/>
          <p:nvPr/>
        </p:nvGrpSpPr>
        <p:grpSpPr>
          <a:xfrm rot="5400000">
            <a:off x="5448300" y="4261366"/>
            <a:ext cx="533400" cy="304800"/>
            <a:chOff x="1676400" y="2209800"/>
            <a:chExt cx="533400" cy="304800"/>
          </a:xfrm>
        </p:grpSpPr>
        <p:cxnSp>
          <p:nvCxnSpPr>
            <p:cNvPr id="87" name="Straight Connector 86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5950505" y="4196072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grpSp>
        <p:nvGrpSpPr>
          <p:cNvPr id="57" name="Group 5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1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7" grpId="0"/>
      <p:bldP spid="48" grpId="0"/>
      <p:bldP spid="68" grpId="0" animBg="1"/>
      <p:bldP spid="69" grpId="0"/>
      <p:bldP spid="70" grpId="0"/>
      <p:bldP spid="71" grpId="0" animBg="1"/>
      <p:bldP spid="72" grpId="0"/>
      <p:bldP spid="74" grpId="0"/>
      <p:bldP spid="79" grpId="0"/>
      <p:bldP spid="80" grpId="0"/>
      <p:bldP spid="83" grpId="0" animBg="1"/>
      <p:bldP spid="84" grpId="0"/>
      <p:bldP spid="85" grpId="0"/>
      <p:bldP spid="9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Transition System for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State variables: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each node n,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n;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Update during single transition: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Round counters: if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&lt; N then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:=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+1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Identifiers: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max {id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, max {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| m-&gt;n is a network link}}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6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Invariants for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 state: for each node n,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n;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Update during single transition: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&lt; N then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:=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+1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max {id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, max {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| m-&gt;n is a network link}}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</a:t>
            </a:r>
            <a:r>
              <a:rPr lang="en-US" sz="2000" dirty="0">
                <a:latin typeface="Comic Sans MS" pitchFamily="66" charset="0"/>
              </a:rPr>
              <a:t>: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&gt;= n (that is, for node n, id is at least n)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Obviously an invariant; is it an inductive invariant?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Let P be the set of identifiers of all nodes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the property: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“id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belongs to P”, for a specific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 an inductive invariant! 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During a transition (</a:t>
            </a:r>
            <a:r>
              <a:rPr lang="en-US" sz="2000" dirty="0" err="1" smtClean="0">
                <a:latin typeface="Comic Sans MS" pitchFamily="66" charset="0"/>
              </a:rPr>
              <a:t>s,t</a:t>
            </a:r>
            <a:r>
              <a:rPr lang="en-US" sz="2000" dirty="0" smtClean="0">
                <a:latin typeface="Comic Sans MS" pitchFamily="66" charset="0"/>
              </a:rPr>
              <a:t>), </a:t>
            </a:r>
            <a:r>
              <a:rPr lang="en-US" sz="2000" dirty="0">
                <a:latin typeface="Comic Sans MS" pitchFamily="66" charset="0"/>
              </a:rPr>
              <a:t>value of </a:t>
            </a:r>
            <a:r>
              <a:rPr lang="en-US" sz="2000" dirty="0" smtClean="0">
                <a:latin typeface="Comic Sans MS" pitchFamily="66" charset="0"/>
              </a:rPr>
              <a:t>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in state t may equal </a:t>
            </a:r>
            <a:r>
              <a:rPr lang="en-US" sz="2000" dirty="0">
                <a:latin typeface="Comic Sans MS" pitchFamily="66" charset="0"/>
              </a:rPr>
              <a:t>value </a:t>
            </a:r>
            <a:r>
              <a:rPr lang="en-US" sz="2000" dirty="0" smtClean="0">
                <a:latin typeface="Comic Sans MS" pitchFamily="66" charset="0"/>
              </a:rPr>
              <a:t>of 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in state s, but property says nothing </a:t>
            </a:r>
            <a:r>
              <a:rPr lang="en-US" sz="2000" dirty="0">
                <a:latin typeface="Comic Sans MS" pitchFamily="66" charset="0"/>
              </a:rPr>
              <a:t>about 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about: “for each node n, </a:t>
            </a:r>
            <a:r>
              <a:rPr lang="en-US" sz="2000" dirty="0">
                <a:latin typeface="Comic Sans MS" pitchFamily="66" charset="0"/>
              </a:rPr>
              <a:t>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belongs to </a:t>
            </a:r>
            <a:r>
              <a:rPr lang="en-US" sz="2000" dirty="0" smtClean="0">
                <a:latin typeface="Comic Sans MS" pitchFamily="66" charset="0"/>
              </a:rPr>
              <a:t>P” 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59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Correctness of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We </a:t>
            </a:r>
            <a:r>
              <a:rPr lang="en-US" sz="2000" dirty="0">
                <a:latin typeface="Comic Sans MS" pitchFamily="66" charset="0"/>
              </a:rPr>
              <a:t>expect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to be max of all identifiers after N rounds.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Formal property: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each n,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=N -&gt;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= max P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 inductive.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Find inductive strengthening that captures co-relation among all variables at intermediate steps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Informal: After k rounds, each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equals k, and </a:t>
            </a:r>
            <a:r>
              <a:rPr lang="en-US" sz="2000" dirty="0">
                <a:latin typeface="Comic Sans MS" pitchFamily="66" charset="0"/>
              </a:rPr>
              <a:t>id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is max of identifiers of nodes that are &lt;k hops away from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Formal property: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: For all nodes m and n, 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=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&amp;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: For each node n,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= max { </a:t>
            </a:r>
            <a:r>
              <a:rPr lang="en-US" sz="2000" dirty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 | distance(</a:t>
            </a:r>
            <a:r>
              <a:rPr lang="en-US" sz="2000" dirty="0" err="1" smtClean="0">
                <a:latin typeface="Comic Sans MS" pitchFamily="66" charset="0"/>
              </a:rPr>
              <a:t>m,n</a:t>
            </a:r>
            <a:r>
              <a:rPr lang="en-US" sz="2000" dirty="0" smtClean="0">
                <a:latin typeface="Comic Sans MS" pitchFamily="66" charset="0"/>
              </a:rPr>
              <a:t>) &lt;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}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Prove this property is an inductive invariant!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9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Base Case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 state s: for each node n, 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n and 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1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Goal: Show that the following holds in this initial state s</a:t>
            </a: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 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: For each m and n, </a:t>
            </a:r>
            <a:r>
              <a:rPr lang="en-US" sz="2000" dirty="0" err="1">
                <a:latin typeface="Comic Sans MS" pitchFamily="66" charset="0"/>
              </a:rPr>
              <a:t>r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>
                <a:latin typeface="Comic Sans MS" pitchFamily="66" charset="0"/>
              </a:rPr>
              <a:t> =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&amp;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: For each n,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= max { m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| 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}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</a:t>
            </a:r>
            <a:r>
              <a:rPr lang="en-US" sz="2000" dirty="0" smtClean="0">
                <a:latin typeface="Comic Sans MS" pitchFamily="66" charset="0"/>
              </a:rPr>
              <a:t>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=1; so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show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consider a node n, we want to show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{ </a:t>
            </a:r>
            <a:r>
              <a:rPr lang="en-US" sz="2000" dirty="0" smtClean="0">
                <a:latin typeface="Comic Sans MS" pitchFamily="66" charset="0"/>
              </a:rPr>
              <a:t>m | </a:t>
            </a:r>
            <a:r>
              <a:rPr lang="en-US" sz="2000" dirty="0">
                <a:latin typeface="Comic Sans MS" pitchFamily="66" charset="0"/>
              </a:rPr>
              <a:t>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1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}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only node m with distance(</a:t>
            </a:r>
            <a:r>
              <a:rPr lang="en-US" sz="2000" dirty="0" err="1" smtClean="0">
                <a:latin typeface="Comic Sans MS" pitchFamily="66" charset="0"/>
              </a:rPr>
              <a:t>m,n</a:t>
            </a:r>
            <a:r>
              <a:rPr lang="en-US" sz="2000" dirty="0" smtClean="0">
                <a:latin typeface="Comic Sans MS" pitchFamily="66" charset="0"/>
              </a:rPr>
              <a:t>) &lt; 1 is n itself, </a:t>
            </a:r>
            <a:r>
              <a:rPr lang="en-US" sz="2000" dirty="0">
                <a:latin typeface="Comic Sans MS" pitchFamily="66" charset="0"/>
              </a:rPr>
              <a:t>and s(id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= </a:t>
            </a:r>
            <a:r>
              <a:rPr lang="en-US" sz="2000" dirty="0" smtClean="0">
                <a:latin typeface="Comic Sans MS" pitchFamily="66" charset="0"/>
              </a:rPr>
              <a:t>n, so above holds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90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Inductive Case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an arbitrary state s, and assume both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and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hold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Let </a:t>
            </a:r>
            <a:r>
              <a:rPr lang="en-US" sz="2000" dirty="0" smtClean="0">
                <a:latin typeface="Comic Sans MS" pitchFamily="66" charset="0"/>
              </a:rPr>
              <a:t>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</a:t>
            </a:r>
            <a:r>
              <a:rPr lang="en-US" sz="2000" dirty="0" smtClean="0">
                <a:latin typeface="Comic Sans MS" pitchFamily="66" charset="0"/>
              </a:rPr>
              <a:t>=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k, for each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For k&lt; N, consider the state t obtained by executing one step from 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Show that both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and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 in state t.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two nodes m and n.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s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+ 1 = k+1, and similarly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smtClean="0">
                <a:latin typeface="Comic Sans MS" pitchFamily="66" charset="0"/>
              </a:rPr>
              <a:t>t(r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) = </a:t>
            </a:r>
            <a:r>
              <a:rPr lang="en-US" sz="2000" dirty="0" smtClean="0">
                <a:latin typeface="Comic Sans MS" pitchFamily="66" charset="0"/>
              </a:rPr>
              <a:t>k+1, so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holds in 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show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consider a node n, we want to show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t</a:t>
            </a:r>
            <a:r>
              <a:rPr lang="en-US" sz="2000" dirty="0" smtClean="0">
                <a:latin typeface="Comic Sans MS" pitchFamily="66" charset="0"/>
              </a:rPr>
              <a:t>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{ m</a:t>
            </a:r>
            <a:r>
              <a:rPr lang="en-US" sz="2000" dirty="0" smtClean="0">
                <a:latin typeface="Comic Sans MS" pitchFamily="66" charset="0"/>
              </a:rPr>
              <a:t>| </a:t>
            </a:r>
            <a:r>
              <a:rPr lang="en-US" sz="2000" dirty="0">
                <a:latin typeface="Comic Sans MS" pitchFamily="66" charset="0"/>
              </a:rPr>
              <a:t>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</a:t>
            </a:r>
            <a:r>
              <a:rPr lang="en-US" sz="2000" dirty="0" smtClean="0">
                <a:latin typeface="Comic Sans MS" pitchFamily="66" charset="0"/>
              </a:rPr>
              <a:t>k+1}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Assumption 1 (from inductive hypothesis), for each node m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max { </a:t>
            </a:r>
            <a:r>
              <a:rPr lang="en-US" sz="2000" dirty="0" smtClean="0">
                <a:latin typeface="Comic Sans MS" pitchFamily="66" charset="0"/>
              </a:rPr>
              <a:t>l | distance(</a:t>
            </a:r>
            <a:r>
              <a:rPr lang="en-US" sz="2000" dirty="0" err="1" smtClean="0">
                <a:latin typeface="Comic Sans MS" pitchFamily="66" charset="0"/>
              </a:rPr>
              <a:t>l,m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&lt; </a:t>
            </a:r>
            <a:r>
              <a:rPr lang="en-US" sz="2000" dirty="0" smtClean="0">
                <a:latin typeface="Comic Sans MS" pitchFamily="66" charset="0"/>
              </a:rPr>
              <a:t>k}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Assumption 2 (from the transition description of the system):</a:t>
            </a:r>
            <a:endParaRPr lang="en-US" sz="2000" dirty="0">
              <a:latin typeface="Comic Sans MS" pitchFamily="66" charset="0"/>
            </a:endParaRPr>
          </a:p>
          <a:p>
            <a:pPr marL="0" lvl="1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t(id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</a:t>
            </a:r>
            <a:r>
              <a:rPr lang="en-US" sz="2000" dirty="0" smtClean="0">
                <a:latin typeface="Comic Sans MS" pitchFamily="66" charset="0"/>
              </a:rPr>
              <a:t>{s(id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), max {s(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| m-</a:t>
            </a:r>
            <a:r>
              <a:rPr lang="en-US" sz="2000" dirty="0">
                <a:latin typeface="Comic Sans MS" pitchFamily="66" charset="0"/>
              </a:rPr>
              <a:t>&gt;n is a network link}}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3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Inductive Case (Continued)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Let l be the node with highest identifier with distance(</a:t>
            </a:r>
            <a:r>
              <a:rPr lang="en-US" sz="2000" dirty="0" err="1" smtClean="0">
                <a:latin typeface="Comic Sans MS" pitchFamily="66" charset="0"/>
              </a:rPr>
              <a:t>l,n</a:t>
            </a:r>
            <a:r>
              <a:rPr lang="en-US" sz="2000" dirty="0" smtClean="0">
                <a:latin typeface="Comic Sans MS" pitchFamily="66" charset="0"/>
              </a:rPr>
              <a:t>) &lt; k+1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Goal: to show that </a:t>
            </a:r>
            <a:r>
              <a:rPr lang="en-US" sz="2000" dirty="0">
                <a:latin typeface="Comic Sans MS" pitchFamily="66" charset="0"/>
              </a:rPr>
              <a:t>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= </a:t>
            </a:r>
            <a:r>
              <a:rPr lang="en-US" sz="2000" dirty="0" smtClean="0">
                <a:latin typeface="Comic Sans MS" pitchFamily="66" charset="0"/>
              </a:rPr>
              <a:t>l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Let distance(l, n) = d. We know d &lt; k+1. Either d &lt; k or d=k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Case (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): d &lt; 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assumption 1, s(id</a:t>
            </a:r>
            <a:r>
              <a:rPr lang="en-US" sz="2000" b="1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cannot be less than l, so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assumption 2, </a:t>
            </a:r>
            <a:r>
              <a:rPr lang="en-US" sz="2000" dirty="0">
                <a:latin typeface="Comic Sans MS" pitchFamily="66" charset="0"/>
              </a:rPr>
              <a:t>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cannot be less, and thus,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Case (ii): d =k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basic properties of graphs, there must be a node m such that distance(</a:t>
            </a:r>
            <a:r>
              <a:rPr lang="en-US" sz="2000" dirty="0" err="1" smtClean="0">
                <a:latin typeface="Comic Sans MS" pitchFamily="66" charset="0"/>
              </a:rPr>
              <a:t>l,m</a:t>
            </a:r>
            <a:r>
              <a:rPr lang="en-US" sz="2000" dirty="0" smtClean="0">
                <a:latin typeface="Comic Sans MS" pitchFamily="66" charset="0"/>
              </a:rPr>
              <a:t>) = k-1 and m-&gt;n is a network link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By assumption 1, 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="1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cannot be less than l, so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By assumption 2, 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cannot be less, and thus, must be </a:t>
            </a:r>
            <a:r>
              <a:rPr lang="en-US" sz="2000" dirty="0" smtClean="0">
                <a:latin typeface="Comic Sans MS" pitchFamily="66" charset="0"/>
              </a:rPr>
              <a:t>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proof is complete!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80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Summary of Invariants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General purpose proof technique for proving safety properties of programs/models/systems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Inductive invariant: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hold in initial states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Preserved by every transition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To be inductive, property needs to capture relevant relationships among all state variables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Benefit of finding inductive invariants: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Correctness reasoning becomes local (one needs to think about what happens in one step)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Tools available to check if a given property is inductive invariant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Area of active research: can a tool discover them automatically?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8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19395</TotalTime>
  <Words>2069</Words>
  <Application>Microsoft Office PowerPoint</Application>
  <PresentationFormat>On-screen Show (4:3)</PresentationFormat>
  <Paragraphs>265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Proof Rule for Proving Invariants</vt:lpstr>
      <vt:lpstr>Transition System for Leader Election</vt:lpstr>
      <vt:lpstr>Invariants for Leader Election</vt:lpstr>
      <vt:lpstr>Correctness of Leader Election</vt:lpstr>
      <vt:lpstr>Proof: Base Case</vt:lpstr>
      <vt:lpstr>Proof: Inductive Case</vt:lpstr>
      <vt:lpstr>Proof: Inductive Case (Continued)</vt:lpstr>
      <vt:lpstr>Summary of Invariants</vt:lpstr>
      <vt:lpstr>Requirements-based Design</vt:lpstr>
      <vt:lpstr>Railroad Controller Example</vt:lpstr>
      <vt:lpstr>Train Model</vt:lpstr>
      <vt:lpstr>Synchronous Component Train</vt:lpstr>
      <vt:lpstr>Controller Design Problem</vt:lpstr>
      <vt:lpstr>First Attempt at Controller Design</vt:lpstr>
      <vt:lpstr>Synchronous Component Controller1</vt:lpstr>
      <vt:lpstr>PowerPoint Presentation</vt:lpstr>
      <vt:lpstr>Second Attempt at Controller Design</vt:lpstr>
      <vt:lpstr>PowerPoint Presentation</vt:lpstr>
      <vt:lpstr>Properties of Controller2</vt:lpstr>
      <vt:lpstr>Safety Monitor</vt:lpstr>
      <vt:lpstr>Safety Monitors</vt:lpstr>
      <vt:lpstr>Monitor to check “fairness” for railroad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329</cp:revision>
  <dcterms:created xsi:type="dcterms:W3CDTF">2014-01-14T17:55:37Z</dcterms:created>
  <dcterms:modified xsi:type="dcterms:W3CDTF">2020-10-14T11:36:36Z</dcterms:modified>
</cp:coreProperties>
</file>